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3" r:id="rId9"/>
    <p:sldId id="262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5" r:id="rId22"/>
    <p:sldId id="277" r:id="rId23"/>
    <p:sldId id="278" r:id="rId24"/>
    <p:sldId id="283" r:id="rId25"/>
    <p:sldId id="279" r:id="rId26"/>
    <p:sldId id="281" r:id="rId27"/>
    <p:sldId id="282" r:id="rId28"/>
    <p:sldId id="280" r:id="rId29"/>
    <p:sldId id="266" r:id="rId30"/>
    <p:sldId id="26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7"/>
  </p:normalViewPr>
  <p:slideViewPr>
    <p:cSldViewPr snapToGrid="0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0057-12A5-3D40-B6C0-71E344A9F764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47601-9565-7544-86DE-3CD857A450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892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A177C9-0FE8-DFF6-8F7F-AEAA01709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B6629E-7131-EAAA-28FE-B2F23D57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CBA322-8EBD-FBDD-780E-1FEAE1C3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9CFA29-0586-16C2-BF3F-BAE481CEF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7EBFAD-D3E4-9E6E-0CFF-00724F1B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1085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23686-357F-7E15-0B60-6ABB99C5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A2B848-0D2C-589D-1C3E-3733A094A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12AC73-3749-E0AC-4D4B-3B38F00D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4C6038-6E17-F69E-7D42-5FB423E2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24595A-6696-6085-6556-AA2DB2DC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263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CB8592-55A8-A132-8C28-91132ED76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7DDAEA6-1DC3-4C03-F25C-5172C16DB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0434F9-5879-94AC-46A1-DFB28F18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ED5476-23E2-7937-6C23-6057A209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99F4A9-7280-CE70-7A16-29EEC23A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609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47062-1762-6D28-F941-94F323A5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8DC24A-67F7-BBBA-B62F-EB39AD4D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92613-536A-2AEC-B903-D9452FE2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19338-7494-A614-2AAB-543F8590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49BC05-F954-3036-5FC0-BEB0AA71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444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5AE26-A0E4-5090-FFAA-86FB8F75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A39362-5BDC-CB50-09DF-70E1606A7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A3D3F0-736E-31BF-7C2E-C56836DF5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E45FBE-4C73-A9D8-B271-41BA84B7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BC6842-2F36-B42A-246A-BCFF7865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900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19AA6A-0232-D537-CCD5-C5997E4D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BE093D-B556-731E-3C77-F48C75F9E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A0C090-9DD8-90E0-E4D7-90BD2D86A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D69736-DD22-0A3F-C7E3-F97EF6C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8DBA70-3609-B2C1-2CEF-E6146D33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3064C6-DB69-EC56-DB62-9571BAEF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013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16C14-5573-130F-3542-CC151398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101623-41D7-71A6-B378-7CC69B7C1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8A7972-F768-C3D2-F061-6EE927CF2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07C7E9-D3FD-86D8-D0E9-462A5A618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8A1AA15-D028-71F9-E9A7-5ABC5A2C4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C7CE38-AE6B-3357-7043-36AD5A5C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9C8216F-A529-147D-33AB-D87B3353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95189E-1B34-637A-806A-A5E19006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020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12F27-5143-881D-2FBC-D745F772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01C6D8-A415-8DB3-D6E9-B2AAEF5B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7EB34CE-F682-087B-F3A2-E84DAF6A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D26564-1C84-F14B-D24E-C1FFD5BE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851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4DC97AA-B439-CBFA-07EB-1B7975A1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E1CC1B-F2D8-ACCD-4D04-8F20275E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D1CA91-3060-E13C-6BE2-4B9DCD9D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116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704F4-3BD1-87F8-98A2-4AB559F4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68073-E3BA-505F-D678-261BF5830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36B2D3-21A8-174D-4A67-ABAD79802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DACE56-F5F3-62F3-F538-D7478E9C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E30B3E-E70C-086B-E725-54A7F1E3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D9F531-F7BC-7A80-CFC0-7674F81D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71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3AD0E-4E4E-7D12-635D-69CA4AE8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A1F35C-F941-1C0C-529E-98D752462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C0BEA4-1049-314D-9341-64AF8AE68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143AAF-6857-02DC-C42E-A947A767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25E133-ABEB-46E5-557A-94C79BC2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E49C55-ECD7-2B3E-4E44-58357FEC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517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FD6978-DAC3-EBB8-4E33-3B0F5FA7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A25987-498B-F9FD-CD7A-F1BB6254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FE913-126E-7C48-3210-ACFA189AD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F1A04-E993-3746-A041-2EE2746D2102}" type="datetimeFigureOut">
              <a:rPr kumimoji="1" lang="zh-TW" altLang="en-US" smtClean="0"/>
              <a:t>2024/1/16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236E31-587A-04C0-9702-293F0A41C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58BF64-9A59-9076-3783-23EA822DA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C97C3-A7E8-9343-BC62-E16B5D7195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488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17B0B-C60C-F06B-2CCB-98124343A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6405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[</a:t>
            </a:r>
            <a:r>
              <a:rPr kumimoji="1" lang="zh-TW" altLang="en-US" dirty="0"/>
              <a:t>高階會員專屬</a:t>
            </a:r>
            <a:r>
              <a:rPr kumimoji="1" lang="en-US" altLang="zh-TW" dirty="0"/>
              <a:t>-</a:t>
            </a:r>
            <a:r>
              <a:rPr kumimoji="1" lang="zh-TW" altLang="en-US" dirty="0"/>
              <a:t>第</a:t>
            </a:r>
            <a:r>
              <a:rPr kumimoji="1" lang="en-US" altLang="zh-TW" dirty="0"/>
              <a:t>1</a:t>
            </a:r>
            <a:r>
              <a:rPr kumimoji="1" lang="zh-TW" altLang="en-US" dirty="0"/>
              <a:t>期</a:t>
            </a:r>
            <a:r>
              <a:rPr kumimoji="1" lang="en-US" altLang="zh-TW" dirty="0"/>
              <a:t>]</a:t>
            </a: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TW" altLang="en-US" dirty="0"/>
              <a:t>破解轉矩紋波，</a:t>
            </a:r>
            <a:r>
              <a:rPr kumimoji="1" lang="en" altLang="zh-TW" dirty="0"/>
              <a:t>IEEE</a:t>
            </a:r>
            <a:r>
              <a:rPr kumimoji="1" lang="zh-TW" altLang="en-US" dirty="0"/>
              <a:t>期刊論文導讀：</a:t>
            </a:r>
            <a:r>
              <a:rPr kumimoji="1" lang="en" altLang="zh-TW" dirty="0"/>
              <a:t>Controller-Induced Parasitic Torque Ripples in a PM Synchronous Motor</a:t>
            </a:r>
            <a:endParaRPr kumimoji="1" lang="zh-TW" altLang="en-US" dirty="0"/>
          </a:p>
        </p:txBody>
      </p:sp>
      <p:pic>
        <p:nvPicPr>
          <p:cNvPr id="8" name="圖片 7" descr="一張含有 文字, 螢幕擷取畫面, 電子藍, 字型 的圖片&#10;&#10;自動產生的描述">
            <a:extLst>
              <a:ext uri="{FF2B5EF4-FFF2-40B4-BE49-F238E27FC236}">
                <a16:creationId xmlns:a16="http://schemas.microsoft.com/office/drawing/2014/main" id="{697AC50B-B34C-A060-7329-A0225080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678" y="5913910"/>
            <a:ext cx="4631473" cy="955241"/>
          </a:xfrm>
          <a:prstGeom prst="rect">
            <a:avLst/>
          </a:prstGeom>
        </p:spPr>
      </p:pic>
      <p:pic>
        <p:nvPicPr>
          <p:cNvPr id="10" name="圖片 9" descr="一張含有 人的臉孔, 服裝, 男人, 下巴 的圖片&#10;&#10;自動產生的描述">
            <a:extLst>
              <a:ext uri="{FF2B5EF4-FFF2-40B4-BE49-F238E27FC236}">
                <a16:creationId xmlns:a16="http://schemas.microsoft.com/office/drawing/2014/main" id="{4458E0EF-EF49-DACC-25FE-EDDCF757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60088" cy="126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7" name="內容版面配置區 6" descr="一張含有 文字, 行, 圖表, 平行 的圖片&#10;&#10;自動產生的描述">
            <a:extLst>
              <a:ext uri="{FF2B5EF4-FFF2-40B4-BE49-F238E27FC236}">
                <a16:creationId xmlns:a16="http://schemas.microsoft.com/office/drawing/2014/main" id="{3F0C4A77-C3F4-7728-5B83-C4543D183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07" y="1948289"/>
            <a:ext cx="5767331" cy="4351338"/>
          </a:xfrm>
        </p:spPr>
      </p:pic>
      <p:pic>
        <p:nvPicPr>
          <p:cNvPr id="9" name="圖片 8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A786DBEF-9E93-A38C-72EF-D84275FE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38" y="1948289"/>
            <a:ext cx="6002562" cy="44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6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7" name="內容版面配置區 6" descr="一張含有 圖表, 行, 寫生, 工程製圖 的圖片&#10;&#10;自動產生的描述">
            <a:extLst>
              <a:ext uri="{FF2B5EF4-FFF2-40B4-BE49-F238E27FC236}">
                <a16:creationId xmlns:a16="http://schemas.microsoft.com/office/drawing/2014/main" id="{D49842C7-572E-412C-B9BC-E00AC83D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70" y="2321756"/>
            <a:ext cx="5838630" cy="3203576"/>
          </a:xfrm>
        </p:spPr>
      </p:pic>
      <p:pic>
        <p:nvPicPr>
          <p:cNvPr id="9" name="圖片 8" descr="一張含有 文字, 筆跡, 字型, 文件 的圖片&#10;&#10;自動產生的描述">
            <a:extLst>
              <a:ext uri="{FF2B5EF4-FFF2-40B4-BE49-F238E27FC236}">
                <a16:creationId xmlns:a16="http://schemas.microsoft.com/office/drawing/2014/main" id="{E9E7255D-C297-793D-4823-ED0A3772C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992" y="1782614"/>
            <a:ext cx="5813638" cy="46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0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筆跡, 螢幕擷取畫面 的圖片&#10;&#10;自動產生的描述">
            <a:extLst>
              <a:ext uri="{FF2B5EF4-FFF2-40B4-BE49-F238E27FC236}">
                <a16:creationId xmlns:a16="http://schemas.microsoft.com/office/drawing/2014/main" id="{0DBD6AFD-8A75-8E34-FF2F-5E4FF0549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25" y="1829303"/>
            <a:ext cx="4995503" cy="4903420"/>
          </a:xfrm>
        </p:spPr>
      </p:pic>
      <p:pic>
        <p:nvPicPr>
          <p:cNvPr id="7" name="圖片 6" descr="一張含有 文字, 螢幕擷取畫面, 字型, 黑與白 的圖片&#10;&#10;自動產生的描述">
            <a:extLst>
              <a:ext uri="{FF2B5EF4-FFF2-40B4-BE49-F238E27FC236}">
                <a16:creationId xmlns:a16="http://schemas.microsoft.com/office/drawing/2014/main" id="{AC3F8F8E-E2B3-7800-C8CD-3F337EB1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27" y="1690688"/>
            <a:ext cx="5802990" cy="50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94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行, 圖表, 螢幕擷取畫面 的圖片&#10;&#10;自動產生的描述">
            <a:extLst>
              <a:ext uri="{FF2B5EF4-FFF2-40B4-BE49-F238E27FC236}">
                <a16:creationId xmlns:a16="http://schemas.microsoft.com/office/drawing/2014/main" id="{54DCC6E9-59C1-014D-4869-684BBE861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077" y="2141537"/>
            <a:ext cx="6365846" cy="4351338"/>
          </a:xfrm>
        </p:spPr>
      </p:pic>
    </p:spTree>
    <p:extLst>
      <p:ext uri="{BB962C8B-B14F-4D97-AF65-F5344CB8AC3E}">
        <p14:creationId xmlns:p14="http://schemas.microsoft.com/office/powerpoint/2010/main" val="41943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螢幕擷取畫面, 文件 的圖片&#10;&#10;自動產生的描述">
            <a:extLst>
              <a:ext uri="{FF2B5EF4-FFF2-40B4-BE49-F238E27FC236}">
                <a16:creationId xmlns:a16="http://schemas.microsoft.com/office/drawing/2014/main" id="{A9320595-BA05-654B-07B3-FB74A81A3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3989" b="54925"/>
          <a:stretch/>
        </p:blipFill>
        <p:spPr>
          <a:xfrm>
            <a:off x="187437" y="1847926"/>
            <a:ext cx="5908563" cy="2779829"/>
          </a:xfrm>
        </p:spPr>
      </p:pic>
      <p:pic>
        <p:nvPicPr>
          <p:cNvPr id="7" name="圖片 6" descr="一張含有 文字, 字型, 螢幕擷取畫面, 文件 的圖片&#10;&#10;自動產生的描述">
            <a:extLst>
              <a:ext uri="{FF2B5EF4-FFF2-40B4-BE49-F238E27FC236}">
                <a16:creationId xmlns:a16="http://schemas.microsoft.com/office/drawing/2014/main" id="{A6EB7247-71B0-D0C8-3131-6C6EAE2AF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40" t="45162"/>
          <a:stretch/>
        </p:blipFill>
        <p:spPr>
          <a:xfrm>
            <a:off x="5977053" y="1847926"/>
            <a:ext cx="6040023" cy="34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白色, 筆跡 的圖片&#10;&#10;自動產生的描述">
            <a:extLst>
              <a:ext uri="{FF2B5EF4-FFF2-40B4-BE49-F238E27FC236}">
                <a16:creationId xmlns:a16="http://schemas.microsoft.com/office/drawing/2014/main" id="{90AABA52-ABED-49CE-9B57-3462AFCF7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44" y="1887566"/>
            <a:ext cx="5817008" cy="2271839"/>
          </a:xfrm>
        </p:spPr>
      </p:pic>
      <p:pic>
        <p:nvPicPr>
          <p:cNvPr id="7" name="圖片 6" descr="一張含有 文字, 字型, 筆跡, 圖表 的圖片&#10;&#10;自動產生的描述">
            <a:extLst>
              <a:ext uri="{FF2B5EF4-FFF2-40B4-BE49-F238E27FC236}">
                <a16:creationId xmlns:a16="http://schemas.microsoft.com/office/drawing/2014/main" id="{B3DA135C-7E47-43D1-79DB-4C734E61E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2" y="2000999"/>
            <a:ext cx="5846831" cy="35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螢幕擷取畫面, 筆跡 的圖片&#10;&#10;自動產生的描述">
            <a:extLst>
              <a:ext uri="{FF2B5EF4-FFF2-40B4-BE49-F238E27FC236}">
                <a16:creationId xmlns:a16="http://schemas.microsoft.com/office/drawing/2014/main" id="{AB8CB779-C609-A93D-15B7-F07CF220D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64" y="1847926"/>
            <a:ext cx="5381258" cy="4993939"/>
          </a:xfrm>
        </p:spPr>
      </p:pic>
      <p:pic>
        <p:nvPicPr>
          <p:cNvPr id="7" name="圖片 6" descr="一張含有 文字, 字型, 白色 的圖片&#10;&#10;自動產生的描述">
            <a:extLst>
              <a:ext uri="{FF2B5EF4-FFF2-40B4-BE49-F238E27FC236}">
                <a16:creationId xmlns:a16="http://schemas.microsoft.com/office/drawing/2014/main" id="{39377E16-5B2E-6DC7-D277-A526C9EE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122" y="1327150"/>
            <a:ext cx="6363002" cy="18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8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B09EE095-1770-EDA9-16D5-47F05EE06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18" y="1934023"/>
            <a:ext cx="5409465" cy="3697343"/>
          </a:xfrm>
        </p:spPr>
      </p:pic>
      <p:pic>
        <p:nvPicPr>
          <p:cNvPr id="7" name="圖片 6" descr="一張含有 文字, 圖表, 行 的圖片&#10;&#10;自動產生的描述">
            <a:extLst>
              <a:ext uri="{FF2B5EF4-FFF2-40B4-BE49-F238E27FC236}">
                <a16:creationId xmlns:a16="http://schemas.microsoft.com/office/drawing/2014/main" id="{9D3B799A-009F-9637-2781-842CB9C3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9"/>
            <a:ext cx="5824387" cy="420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螢幕擷取畫面, 筆跡 的圖片&#10;&#10;自動產生的描述">
            <a:extLst>
              <a:ext uri="{FF2B5EF4-FFF2-40B4-BE49-F238E27FC236}">
                <a16:creationId xmlns:a16="http://schemas.microsoft.com/office/drawing/2014/main" id="{9F9B4FAE-F46A-0C5D-856F-7D9E564B2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75" y="1948288"/>
            <a:ext cx="5474818" cy="3553127"/>
          </a:xfrm>
        </p:spPr>
      </p:pic>
      <p:pic>
        <p:nvPicPr>
          <p:cNvPr id="7" name="圖片 6" descr="一張含有 文字, 字型, 筆跡, 圖表 的圖片&#10;&#10;自動產生的描述">
            <a:extLst>
              <a:ext uri="{FF2B5EF4-FFF2-40B4-BE49-F238E27FC236}">
                <a16:creationId xmlns:a16="http://schemas.microsoft.com/office/drawing/2014/main" id="{CDE85893-9134-6707-E442-E71B38A7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8"/>
            <a:ext cx="5926111" cy="44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65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字型, 螢幕擷取畫面, 數字 的圖片&#10;&#10;自動產生的描述">
            <a:extLst>
              <a:ext uri="{FF2B5EF4-FFF2-40B4-BE49-F238E27FC236}">
                <a16:creationId xmlns:a16="http://schemas.microsoft.com/office/drawing/2014/main" id="{6F8FCBB7-C628-443A-854E-22DDC62C9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3" y="1884992"/>
            <a:ext cx="5788587" cy="4607883"/>
          </a:xfrm>
        </p:spPr>
      </p:pic>
      <p:pic>
        <p:nvPicPr>
          <p:cNvPr id="7" name="圖片 6" descr="一張含有 文字, 圖表, 行, 樣式 的圖片&#10;&#10;自動產生的描述">
            <a:extLst>
              <a:ext uri="{FF2B5EF4-FFF2-40B4-BE49-F238E27FC236}">
                <a16:creationId xmlns:a16="http://schemas.microsoft.com/office/drawing/2014/main" id="{11F616B5-4A4B-2A11-922C-FE1448A35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262" y="0"/>
            <a:ext cx="4794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A973C500-B6D2-A3F8-0106-F3C0704FD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7084"/>
            <a:ext cx="10515600" cy="2365531"/>
          </a:xfrm>
        </p:spPr>
      </p:pic>
    </p:spTree>
    <p:extLst>
      <p:ext uri="{BB962C8B-B14F-4D97-AF65-F5344CB8AC3E}">
        <p14:creationId xmlns:p14="http://schemas.microsoft.com/office/powerpoint/2010/main" val="23920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白色, 文件 的圖片&#10;&#10;自動產生的描述">
            <a:extLst>
              <a:ext uri="{FF2B5EF4-FFF2-40B4-BE49-F238E27FC236}">
                <a16:creationId xmlns:a16="http://schemas.microsoft.com/office/drawing/2014/main" id="{07889BB4-9DFC-7E29-35C8-4A6764E2B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01" y="1848554"/>
            <a:ext cx="5679665" cy="1965164"/>
          </a:xfrm>
        </p:spPr>
      </p:pic>
      <p:pic>
        <p:nvPicPr>
          <p:cNvPr id="7" name="圖片 6" descr="一張含有 文字, 字型, 筆跡, 螢幕擷取畫面 的圖片&#10;&#10;自動產生的描述">
            <a:extLst>
              <a:ext uri="{FF2B5EF4-FFF2-40B4-BE49-F238E27FC236}">
                <a16:creationId xmlns:a16="http://schemas.microsoft.com/office/drawing/2014/main" id="{A54D5223-E52F-E9C0-8036-A3D9D14F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65" y="1870617"/>
            <a:ext cx="6261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6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6" name="內容版面配置區 5" descr="一張含有 文字, 行, 圖表, 字型 的圖片&#10;&#10;自動產生的描述">
            <a:extLst>
              <a:ext uri="{FF2B5EF4-FFF2-40B4-BE49-F238E27FC236}">
                <a16:creationId xmlns:a16="http://schemas.microsoft.com/office/drawing/2014/main" id="{EFFA5A5C-A1E7-F488-7269-8EDE3C4B2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49" y="1828935"/>
            <a:ext cx="7444988" cy="50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71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螢幕擷取畫面, 黑與白 的圖片&#10;&#10;自動產生的描述">
            <a:extLst>
              <a:ext uri="{FF2B5EF4-FFF2-40B4-BE49-F238E27FC236}">
                <a16:creationId xmlns:a16="http://schemas.microsoft.com/office/drawing/2014/main" id="{8238AB99-73E6-9529-DDB0-5DD4660B5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7748" y="1882969"/>
            <a:ext cx="5652693" cy="3960270"/>
          </a:xfrm>
        </p:spPr>
      </p:pic>
      <p:pic>
        <p:nvPicPr>
          <p:cNvPr id="7" name="圖片 6" descr="一張含有 圖表, 工程製圖, 方案, 行 的圖片&#10;&#10;自動產生的描述">
            <a:extLst>
              <a:ext uri="{FF2B5EF4-FFF2-40B4-BE49-F238E27FC236}">
                <a16:creationId xmlns:a16="http://schemas.microsoft.com/office/drawing/2014/main" id="{D99B731E-D377-AA88-A176-96B7FE42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8" y="1882969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7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螢幕擷取畫面, 代數 的圖片&#10;&#10;自動產生的描述">
            <a:extLst>
              <a:ext uri="{FF2B5EF4-FFF2-40B4-BE49-F238E27FC236}">
                <a16:creationId xmlns:a16="http://schemas.microsoft.com/office/drawing/2014/main" id="{02CCEAA7-B7F9-970A-8E02-428E100FF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32" y="1953496"/>
            <a:ext cx="6062154" cy="3867441"/>
          </a:xfrm>
        </p:spPr>
      </p:pic>
      <p:pic>
        <p:nvPicPr>
          <p:cNvPr id="7" name="圖片 6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1031E72E-1486-24E2-78EA-FA86DD092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98" y="1690688"/>
            <a:ext cx="5510545" cy="38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69D412-D9AC-1F02-8E00-73673D7D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圖表 的圖片&#10;&#10;自動產生的描述">
            <a:extLst>
              <a:ext uri="{FF2B5EF4-FFF2-40B4-BE49-F238E27FC236}">
                <a16:creationId xmlns:a16="http://schemas.microsoft.com/office/drawing/2014/main" id="{06A1802A-8228-040E-1A13-AA08971C7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018" y="1792172"/>
            <a:ext cx="6785572" cy="4900240"/>
          </a:xfrm>
        </p:spPr>
      </p:pic>
    </p:spTree>
    <p:extLst>
      <p:ext uri="{BB962C8B-B14F-4D97-AF65-F5344CB8AC3E}">
        <p14:creationId xmlns:p14="http://schemas.microsoft.com/office/powerpoint/2010/main" val="98980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黑與白, 字型, 螢幕擷取畫面 的圖片&#10;&#10;自動產生的描述">
            <a:extLst>
              <a:ext uri="{FF2B5EF4-FFF2-40B4-BE49-F238E27FC236}">
                <a16:creationId xmlns:a16="http://schemas.microsoft.com/office/drawing/2014/main" id="{E5886F0F-F92D-4534-B650-B3AD639F5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1" y="1881380"/>
            <a:ext cx="5600846" cy="3883799"/>
          </a:xfrm>
        </p:spPr>
      </p:pic>
      <p:pic>
        <p:nvPicPr>
          <p:cNvPr id="7" name="圖片 6" descr="一張含有 圖表, 行, 文字 的圖片&#10;&#10;自動產生的描述">
            <a:extLst>
              <a:ext uri="{FF2B5EF4-FFF2-40B4-BE49-F238E27FC236}">
                <a16:creationId xmlns:a16="http://schemas.microsoft.com/office/drawing/2014/main" id="{30862921-9266-5E6E-DF21-2820E833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17" y="1559002"/>
            <a:ext cx="6007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4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2FD9FAA3-AF22-32EB-F763-A50744E0A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37" y="1814474"/>
            <a:ext cx="5676161" cy="4348345"/>
          </a:xfrm>
        </p:spPr>
      </p:pic>
      <p:pic>
        <p:nvPicPr>
          <p:cNvPr id="7" name="圖片 6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C213D332-43E8-A984-3F2B-0E6C28AE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0773"/>
            <a:ext cx="5999009" cy="353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42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文件, 螢幕擷取畫面 的圖片&#10;&#10;自動產生的描述">
            <a:extLst>
              <a:ext uri="{FF2B5EF4-FFF2-40B4-BE49-F238E27FC236}">
                <a16:creationId xmlns:a16="http://schemas.microsoft.com/office/drawing/2014/main" id="{5D9DE283-79B7-452C-3CA0-508C2CF67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86" y="1877916"/>
            <a:ext cx="6052272" cy="3229343"/>
          </a:xfrm>
        </p:spPr>
      </p:pic>
      <p:pic>
        <p:nvPicPr>
          <p:cNvPr id="7" name="圖片 6" descr="一張含有 文字, 字型, 白色, 文件 的圖片&#10;&#10;自動產生的描述">
            <a:extLst>
              <a:ext uri="{FF2B5EF4-FFF2-40B4-BE49-F238E27FC236}">
                <a16:creationId xmlns:a16="http://schemas.microsoft.com/office/drawing/2014/main" id="{461BDA4F-6033-43A8-9A4F-3CEE3850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58" y="1364960"/>
            <a:ext cx="5689451" cy="1710958"/>
          </a:xfrm>
          <a:prstGeom prst="rect">
            <a:avLst/>
          </a:prstGeom>
        </p:spPr>
      </p:pic>
      <p:pic>
        <p:nvPicPr>
          <p:cNvPr id="9" name="圖片 8" descr="一張含有 文字, 字型, 螢幕擷取畫面, 黑與白 的圖片&#10;&#10;自動產生的描述">
            <a:extLst>
              <a:ext uri="{FF2B5EF4-FFF2-40B4-BE49-F238E27FC236}">
                <a16:creationId xmlns:a16="http://schemas.microsoft.com/office/drawing/2014/main" id="{5779EF83-B2D5-F259-DB4F-A3AC1B59D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710" y="3075918"/>
            <a:ext cx="5313605" cy="37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6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48DD79-9F5B-3927-929F-3BD684104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780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205CD7-D33A-A332-7CCB-353B0EE4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1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黑與白, 螢幕擷取畫面 的圖片&#10;&#10;自動產生的描述">
            <a:extLst>
              <a:ext uri="{FF2B5EF4-FFF2-40B4-BE49-F238E27FC236}">
                <a16:creationId xmlns:a16="http://schemas.microsoft.com/office/drawing/2014/main" id="{43713128-C48E-72B5-CF76-876F65AB0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5397"/>
            <a:ext cx="6322897" cy="45974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6E168F7-C675-1FEE-6980-C470A42E5659}"/>
              </a:ext>
            </a:extLst>
          </p:cNvPr>
          <p:cNvSpPr txBox="1"/>
          <p:nvPr/>
        </p:nvSpPr>
        <p:spPr>
          <a:xfrm>
            <a:off x="7382108" y="2921310"/>
            <a:ext cx="4125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主要是對永磁同步馬達的轉矩紋波進行徹底的研究。</a:t>
            </a:r>
            <a:endParaRPr kumimoji="1" lang="en-US" altLang="zh-TW" sz="2400" dirty="0"/>
          </a:p>
          <a:p>
            <a:r>
              <a:rPr kumimoji="1" lang="zh-TW" altLang="en-US" sz="2400" dirty="0"/>
              <a:t>如馬達設計、編碼器解析度、</a:t>
            </a:r>
            <a:r>
              <a:rPr kumimoji="1" lang="en-US" altLang="zh-TW" sz="2400" dirty="0"/>
              <a:t>CPU</a:t>
            </a:r>
            <a:r>
              <a:rPr kumimoji="1" lang="zh-TW" altLang="en-US" sz="2400" dirty="0"/>
              <a:t>字長、電流感測誤差、</a:t>
            </a:r>
            <a:r>
              <a:rPr kumimoji="1" lang="en-US" altLang="zh-TW" sz="2400" dirty="0"/>
              <a:t>PWM</a:t>
            </a:r>
            <a:r>
              <a:rPr kumimoji="1" lang="zh-TW" altLang="en-US" sz="2400" dirty="0"/>
              <a:t>切換等</a:t>
            </a:r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ED5A00-E19D-FF81-93CE-0972DC39B13D}"/>
              </a:ext>
            </a:extLst>
          </p:cNvPr>
          <p:cNvSpPr/>
          <p:nvPr/>
        </p:nvSpPr>
        <p:spPr>
          <a:xfrm>
            <a:off x="2341756" y="2709746"/>
            <a:ext cx="4259766" cy="267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62E6C3-D4C9-3BC5-7840-6E9FC91A3562}"/>
              </a:ext>
            </a:extLst>
          </p:cNvPr>
          <p:cNvSpPr/>
          <p:nvPr/>
        </p:nvSpPr>
        <p:spPr>
          <a:xfrm>
            <a:off x="970156" y="3657910"/>
            <a:ext cx="6190941" cy="479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7792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6B77DA-5CD0-3F49-E40D-2A3A87410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本篇</a:t>
            </a:r>
            <a:r>
              <a:rPr lang="en-US" altLang="zh-TW" dirty="0"/>
              <a:t>IEEE</a:t>
            </a:r>
            <a:r>
              <a:rPr lang="zh-TW" altLang="en-US" dirty="0"/>
              <a:t>期刊優點：</a:t>
            </a:r>
            <a:endParaRPr lang="en-US" altLang="zh-TW" dirty="0"/>
          </a:p>
          <a:p>
            <a:pPr lvl="1"/>
            <a:r>
              <a:rPr lang="zh-TW" altLang="en-US" dirty="0"/>
              <a:t>文章句構清楚，可以參考與學習</a:t>
            </a:r>
            <a:endParaRPr lang="en-US" altLang="zh-TW" dirty="0"/>
          </a:p>
          <a:p>
            <a:pPr lvl="1"/>
            <a:r>
              <a:rPr lang="zh-TW" altLang="en-US" dirty="0"/>
              <a:t>物理觀念清楚，尤其是從相電流與相反電動勢相的轉矩方程式出發是正確的方向</a:t>
            </a:r>
            <a:endParaRPr lang="en-US" altLang="zh-TW" dirty="0"/>
          </a:p>
          <a:p>
            <a:pPr lvl="1"/>
            <a:r>
              <a:rPr lang="zh-TW" altLang="en-US" dirty="0"/>
              <a:t>數學分析方法清楚，可以模仿與學習</a:t>
            </a:r>
            <a:endParaRPr lang="en-US" altLang="zh-TW" dirty="0"/>
          </a:p>
          <a:p>
            <a:pPr lvl="1"/>
            <a:r>
              <a:rPr lang="zh-TW" altLang="en-US" dirty="0"/>
              <a:t>分析問題邏輯清楚，理論與實驗互相印證</a:t>
            </a:r>
          </a:p>
        </p:txBody>
      </p:sp>
    </p:spTree>
    <p:extLst>
      <p:ext uri="{BB962C8B-B14F-4D97-AF65-F5344CB8AC3E}">
        <p14:creationId xmlns:p14="http://schemas.microsoft.com/office/powerpoint/2010/main" val="346487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270FC691-7A44-37A6-9CE3-C92C932BF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9439"/>
            <a:ext cx="5067607" cy="435133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D01F86-E21F-E1D4-8D16-728F47AE7C24}"/>
              </a:ext>
            </a:extLst>
          </p:cNvPr>
          <p:cNvSpPr txBox="1"/>
          <p:nvPr/>
        </p:nvSpPr>
        <p:spPr>
          <a:xfrm>
            <a:off x="6456556" y="1720840"/>
            <a:ext cx="4125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從馬達設計觀點，弦波反電動勢需要弦波繞組與磁通分布，由於定子繞組存在槽</a:t>
            </a:r>
            <a:r>
              <a:rPr kumimoji="1" lang="en-US" altLang="zh-TW" sz="2400" dirty="0"/>
              <a:t>(slot)</a:t>
            </a:r>
            <a:r>
              <a:rPr kumimoji="1" lang="zh-TW" altLang="en-US" sz="2400" dirty="0"/>
              <a:t>，因此會造成反電動勢的諧波，而造成轉矩紋波。</a:t>
            </a:r>
            <a:endParaRPr kumimoji="1" lang="en-US" altLang="zh-TW" sz="2400" dirty="0"/>
          </a:p>
          <a:p>
            <a:r>
              <a:rPr kumimoji="1" lang="zh-TW" altLang="en-US" sz="2400" dirty="0"/>
              <a:t>磁鐵與槽相互作用產生的非均勻磁動勢也會導致頓轉轉矩</a:t>
            </a:r>
            <a:r>
              <a:rPr kumimoji="1" lang="en-US" altLang="zh-TW" sz="2400" dirty="0"/>
              <a:t>(cogging torque)</a:t>
            </a:r>
          </a:p>
          <a:p>
            <a:endParaRPr kumimoji="1"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422DFA-5CEB-9C06-62E1-5ACA979CE566}"/>
              </a:ext>
            </a:extLst>
          </p:cNvPr>
          <p:cNvSpPr/>
          <p:nvPr/>
        </p:nvSpPr>
        <p:spPr>
          <a:xfrm>
            <a:off x="838200" y="4929149"/>
            <a:ext cx="5067607" cy="1381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4F90FD-44C3-570A-3507-B99167456FCB}"/>
              </a:ext>
            </a:extLst>
          </p:cNvPr>
          <p:cNvSpPr txBox="1"/>
          <p:nvPr/>
        </p:nvSpPr>
        <p:spPr>
          <a:xfrm>
            <a:off x="6456556" y="5110448"/>
            <a:ext cx="4125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若要求極低的轉矩紋波，馬達設計會使用無槽式定子繞組設計。</a:t>
            </a:r>
          </a:p>
        </p:txBody>
      </p:sp>
    </p:spTree>
    <p:extLst>
      <p:ext uri="{BB962C8B-B14F-4D97-AF65-F5344CB8AC3E}">
        <p14:creationId xmlns:p14="http://schemas.microsoft.com/office/powerpoint/2010/main" val="261070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2E1EF71-C7FC-7268-4EEE-7B453A603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500"/>
            <a:ext cx="5873284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FED5200-7A76-A5E4-DAD0-30C0F610A471}"/>
              </a:ext>
            </a:extLst>
          </p:cNvPr>
          <p:cNvSpPr txBox="1"/>
          <p:nvPr/>
        </p:nvSpPr>
        <p:spPr>
          <a:xfrm>
            <a:off x="7036419" y="2640013"/>
            <a:ext cx="4125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400" b="1" i="0" dirty="0">
                <a:effectLst/>
                <a:latin typeface="Roboto" panose="020F0502020204030204" pitchFamily="34" charset="0"/>
              </a:rPr>
              <a:t>關於相電流為何需與相反電動勢同相位，可以參考</a:t>
            </a:r>
            <a:endParaRPr lang="en-US" altLang="zh-TW" sz="2400" b="1" i="0" dirty="0">
              <a:effectLst/>
              <a:latin typeface="Roboto" panose="020F0502020204030204" pitchFamily="34" charset="0"/>
            </a:endParaRPr>
          </a:p>
          <a:p>
            <a:pPr algn="l"/>
            <a:r>
              <a:rPr lang="en-US" altLang="zh-TW" sz="2400" b="1" i="0" dirty="0">
                <a:effectLst/>
                <a:latin typeface="Roboto" panose="020F0502020204030204" pitchFamily="34" charset="0"/>
              </a:rPr>
              <a:t>[</a:t>
            </a:r>
            <a:r>
              <a:rPr lang="zh-TW" altLang="en-US" sz="2400" b="1" i="0" dirty="0">
                <a:effectLst/>
                <a:latin typeface="Roboto" panose="020F0502020204030204" pitchFamily="34" charset="0"/>
              </a:rPr>
              <a:t>老葉說事</a:t>
            </a:r>
            <a:r>
              <a:rPr lang="en-US" altLang="zh-TW" sz="2400" b="1" i="0" dirty="0">
                <a:effectLst/>
                <a:latin typeface="Roboto" panose="020F0502020204030204" pitchFamily="34" charset="0"/>
              </a:rPr>
              <a:t>-175</a:t>
            </a:r>
            <a:r>
              <a:rPr lang="zh-TW" altLang="en-US" sz="2400" b="1" i="0" dirty="0">
                <a:effectLst/>
                <a:latin typeface="Roboto" panose="020F0502020204030204" pitchFamily="34" charset="0"/>
              </a:rPr>
              <a:t>期</a:t>
            </a:r>
            <a:r>
              <a:rPr lang="en-US" altLang="zh-TW" sz="2400" b="1" i="0" dirty="0">
                <a:effectLst/>
                <a:latin typeface="Roboto" panose="020F0502020204030204" pitchFamily="34" charset="0"/>
              </a:rPr>
              <a:t>]</a:t>
            </a:r>
            <a:r>
              <a:rPr lang="zh-TW" altLang="en-US" sz="2400" b="1" i="0" dirty="0">
                <a:effectLst/>
                <a:latin typeface="Roboto" panose="020F0502020204030204" pitchFamily="34" charset="0"/>
              </a:rPr>
              <a:t>回答網友提問：如何計算永磁同步馬達反電動勢常數？</a:t>
            </a:r>
          </a:p>
        </p:txBody>
      </p:sp>
    </p:spTree>
    <p:extLst>
      <p:ext uri="{BB962C8B-B14F-4D97-AF65-F5344CB8AC3E}">
        <p14:creationId xmlns:p14="http://schemas.microsoft.com/office/powerpoint/2010/main" val="283814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7" name="內容版面配置區 6" descr="一張含有 文字, 圖表, 方案, 工程製圖 的圖片&#10;&#10;自動產生的描述">
            <a:extLst>
              <a:ext uri="{FF2B5EF4-FFF2-40B4-BE49-F238E27FC236}">
                <a16:creationId xmlns:a16="http://schemas.microsoft.com/office/drawing/2014/main" id="{14731FBB-15AC-832D-2E16-B24CA1564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3877" y="1836775"/>
            <a:ext cx="4744245" cy="4894591"/>
          </a:xfrm>
        </p:spPr>
      </p:pic>
    </p:spTree>
    <p:extLst>
      <p:ext uri="{BB962C8B-B14F-4D97-AF65-F5344CB8AC3E}">
        <p14:creationId xmlns:p14="http://schemas.microsoft.com/office/powerpoint/2010/main" val="402689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5BC45D6B-DC67-7B80-6EAF-09FA5282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5" y="1326831"/>
            <a:ext cx="5191545" cy="47535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螢幕擷取畫面, 筆跡 的圖片&#10;&#10;自動產生的描述">
            <a:extLst>
              <a:ext uri="{FF2B5EF4-FFF2-40B4-BE49-F238E27FC236}">
                <a16:creationId xmlns:a16="http://schemas.microsoft.com/office/drawing/2014/main" id="{CB2960C2-9FEB-42B1-8422-7FFD6931B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948287"/>
            <a:ext cx="4997815" cy="475359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264DECA-E0F1-365D-2B5D-B77CFCD8A4BA}"/>
                  </a:ext>
                </a:extLst>
              </p:cNvPr>
              <p:cNvSpPr txBox="1"/>
              <p:nvPr/>
            </p:nvSpPr>
            <p:spPr>
              <a:xfrm>
                <a:off x="6096000" y="6084918"/>
                <a:ext cx="5191545" cy="61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dirty="0"/>
                  <a:t>說明：若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TW" sz="2400" b="0" i="1" dirty="0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zh-TW" sz="2400" b="0" i="1" dirty="0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</m:oMath>
                </a14:m>
                <a:r>
                  <a:rPr kumimoji="1" lang="zh-TW" altLang="en-US" sz="24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TW" sz="2400" b="0" i="1" dirty="0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264DECA-E0F1-365D-2B5D-B77CFCD8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084918"/>
                <a:ext cx="5191545" cy="616964"/>
              </a:xfrm>
              <a:prstGeom prst="rect">
                <a:avLst/>
              </a:prstGeom>
              <a:blipFill>
                <a:blip r:embed="rId4"/>
                <a:stretch>
                  <a:fillRect l="-1956" b="-10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10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行, 圖表, 寫生 的圖片&#10;&#10;自動產生的描述">
            <a:extLst>
              <a:ext uri="{FF2B5EF4-FFF2-40B4-BE49-F238E27FC236}">
                <a16:creationId xmlns:a16="http://schemas.microsoft.com/office/drawing/2014/main" id="{767831C3-AC77-5AF5-3ADB-2CA02288E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8003"/>
            <a:ext cx="7780251" cy="3381994"/>
          </a:xfrm>
        </p:spPr>
      </p:pic>
      <p:pic>
        <p:nvPicPr>
          <p:cNvPr id="7" name="圖片 6" descr="一張含有 文字, 字型, 白色, 印刷術 的圖片&#10;&#10;自動產生的描述">
            <a:extLst>
              <a:ext uri="{FF2B5EF4-FFF2-40B4-BE49-F238E27FC236}">
                <a16:creationId xmlns:a16="http://schemas.microsoft.com/office/drawing/2014/main" id="{785757F1-6EF2-3F54-6BC6-D391459C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02" y="5312278"/>
            <a:ext cx="6207047" cy="9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4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47896-C193-39E7-CA7C-4EF2C986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[</a:t>
            </a:r>
            <a:r>
              <a:rPr kumimoji="1" lang="zh-TW" altLang="en-US" sz="3600" dirty="0"/>
              <a:t>高階會員專屬</a:t>
            </a:r>
            <a:r>
              <a:rPr kumimoji="1" lang="en-US" altLang="zh-TW" sz="3600" dirty="0"/>
              <a:t>-</a:t>
            </a:r>
            <a:r>
              <a:rPr kumimoji="1" lang="zh-TW" altLang="en-US" sz="3600" dirty="0"/>
              <a:t>第</a:t>
            </a:r>
            <a:r>
              <a:rPr kumimoji="1" lang="en-US" altLang="zh-TW" sz="3600" dirty="0"/>
              <a:t>1</a:t>
            </a:r>
            <a:r>
              <a:rPr kumimoji="1" lang="zh-TW" altLang="en-US" sz="3600" dirty="0"/>
              <a:t>期</a:t>
            </a:r>
            <a:r>
              <a:rPr kumimoji="1" lang="en-US" altLang="zh-TW" sz="3600" dirty="0"/>
              <a:t>]</a:t>
            </a:r>
            <a:r>
              <a:rPr kumimoji="1" lang="zh-TW" altLang="en-US" sz="3600" dirty="0"/>
              <a:t>破解轉矩紋波，</a:t>
            </a:r>
            <a:r>
              <a:rPr kumimoji="1" lang="en" altLang="zh-TW" sz="3600" dirty="0"/>
              <a:t>IEEE</a:t>
            </a:r>
            <a:r>
              <a:rPr kumimoji="1" lang="zh-TW" altLang="en-US" sz="3600" dirty="0"/>
              <a:t>期刊論文導讀：</a:t>
            </a:r>
            <a:r>
              <a:rPr kumimoji="1" lang="en" altLang="zh-TW" sz="3600" dirty="0"/>
              <a:t>Controller-Induced Parasitic Torque Ripples in a PM Synchronous Motor</a:t>
            </a:r>
            <a:endParaRPr kumimoji="1" lang="zh-TW" altLang="en-US" sz="3600" dirty="0"/>
          </a:p>
        </p:txBody>
      </p:sp>
      <p:pic>
        <p:nvPicPr>
          <p:cNvPr id="5" name="內容版面配置區 4" descr="一張含有 文字, 字型, 螢幕擷取畫面, 文件 的圖片&#10;&#10;自動產生的描述">
            <a:extLst>
              <a:ext uri="{FF2B5EF4-FFF2-40B4-BE49-F238E27FC236}">
                <a16:creationId xmlns:a16="http://schemas.microsoft.com/office/drawing/2014/main" id="{2764CCA3-6355-C237-09EA-64B67086C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8288"/>
            <a:ext cx="6024115" cy="4351338"/>
          </a:xfrm>
        </p:spPr>
      </p:pic>
    </p:spTree>
    <p:extLst>
      <p:ext uri="{BB962C8B-B14F-4D97-AF65-F5344CB8AC3E}">
        <p14:creationId xmlns:p14="http://schemas.microsoft.com/office/powerpoint/2010/main" val="2168355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1071</Words>
  <Application>Microsoft Macintosh PowerPoint</Application>
  <PresentationFormat>寬螢幕</PresentationFormat>
  <Paragraphs>42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Roboto</vt:lpstr>
      <vt:lpstr>Office 佈景主題</vt:lpstr>
      <vt:lpstr>[高階會員專屬-第1期]  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PowerPoint 簡報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  <vt:lpstr>[高階會員專屬-第1期]破解轉矩紋波，IEEE期刊論文導讀：Controller-Induced Parasitic Torque Ripples in a PM Synchronous Motor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[高階會員專屬-第1期] 破解轉矩紋波，IEEE期刊論文導讀：Controller-Induced Parasitic Torque Ripples in a PM Synchronous Motor</dc:title>
  <dc:creator>志鈞 葉</dc:creator>
  <cp:lastModifiedBy>志鈞 葉</cp:lastModifiedBy>
  <cp:revision>28</cp:revision>
  <dcterms:created xsi:type="dcterms:W3CDTF">2024-01-16T01:48:24Z</dcterms:created>
  <dcterms:modified xsi:type="dcterms:W3CDTF">2024-01-16T12:36:10Z</dcterms:modified>
</cp:coreProperties>
</file>